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57" r:id="rId3"/>
    <p:sldId id="258" r:id="rId4"/>
    <p:sldId id="260" r:id="rId5"/>
    <p:sldId id="261" r:id="rId6"/>
    <p:sldId id="263" r:id="rId7"/>
    <p:sldId id="264" r:id="rId8"/>
    <p:sldId id="275" r:id="rId9"/>
    <p:sldId id="269" r:id="rId10"/>
    <p:sldId id="271" r:id="rId11"/>
    <p:sldId id="285" r:id="rId12"/>
    <p:sldId id="278" r:id="rId13"/>
    <p:sldId id="291" r:id="rId14"/>
    <p:sldId id="280" r:id="rId15"/>
    <p:sldId id="267" r:id="rId16"/>
    <p:sldId id="286" r:id="rId17"/>
    <p:sldId id="287" r:id="rId18"/>
    <p:sldId id="288" r:id="rId19"/>
    <p:sldId id="282" r:id="rId20"/>
    <p:sldId id="283" r:id="rId21"/>
    <p:sldId id="290" r:id="rId22"/>
    <p:sldId id="28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10"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AB368C-E593-4176-997A-4043030DD8BA}"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2297369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AB368C-E593-4176-997A-4043030DD8BA}"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621230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AB368C-E593-4176-997A-4043030DD8BA}"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69C0D97-A029-401C-A49D-9907B025597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79044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AB368C-E593-4176-997A-4043030DD8BA}"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3022217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AB368C-E593-4176-997A-4043030DD8BA}"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69C0D97-A029-401C-A49D-9907B025597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62750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AB368C-E593-4176-997A-4043030DD8BA}"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335893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AB368C-E593-4176-997A-4043030DD8BA}"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2084435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AB368C-E593-4176-997A-4043030DD8BA}"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163155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AB368C-E593-4176-997A-4043030DD8BA}"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237558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AB368C-E593-4176-997A-4043030DD8BA}"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220771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AB368C-E593-4176-997A-4043030DD8BA}"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84539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AB368C-E593-4176-997A-4043030DD8BA}" type="datetimeFigureOut">
              <a:rPr lang="en-IN" smtClean="0"/>
              <a:t>16-05-2024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28499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AB368C-E593-4176-997A-4043030DD8BA}" type="datetimeFigureOut">
              <a:rPr lang="en-IN" smtClean="0"/>
              <a:t>16-05-2024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107913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B368C-E593-4176-997A-4043030DD8BA}" type="datetimeFigureOut">
              <a:rPr lang="en-IN" smtClean="0"/>
              <a:t>16-05-2024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280291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AB368C-E593-4176-997A-4043030DD8BA}"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115140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AB368C-E593-4176-997A-4043030DD8BA}"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69C0D97-A029-401C-A49D-9907B0255974}" type="slidenum">
              <a:rPr lang="en-IN" smtClean="0"/>
              <a:t>‹#›</a:t>
            </a:fld>
            <a:endParaRPr lang="en-IN"/>
          </a:p>
        </p:txBody>
      </p:sp>
    </p:spTree>
    <p:extLst>
      <p:ext uri="{BB962C8B-B14F-4D97-AF65-F5344CB8AC3E}">
        <p14:creationId xmlns:p14="http://schemas.microsoft.com/office/powerpoint/2010/main" val="4216339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FAB368C-E593-4176-997A-4043030DD8BA}" type="datetimeFigureOut">
              <a:rPr lang="en-IN" smtClean="0"/>
              <a:t>16-05-2024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69C0D97-A029-401C-A49D-9907B0255974}" type="slidenum">
              <a:rPr lang="en-IN" smtClean="0"/>
              <a:t>‹#›</a:t>
            </a:fld>
            <a:endParaRPr lang="en-IN"/>
          </a:p>
        </p:txBody>
      </p:sp>
    </p:spTree>
    <p:extLst>
      <p:ext uri="{BB962C8B-B14F-4D97-AF65-F5344CB8AC3E}">
        <p14:creationId xmlns:p14="http://schemas.microsoft.com/office/powerpoint/2010/main" val="7342178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8EF44-6D28-FBA0-5F66-315959D950B6}"/>
              </a:ext>
            </a:extLst>
          </p:cNvPr>
          <p:cNvSpPr>
            <a:spLocks noGrp="1"/>
          </p:cNvSpPr>
          <p:nvPr>
            <p:ph type="title"/>
          </p:nvPr>
        </p:nvSpPr>
        <p:spPr>
          <a:xfrm>
            <a:off x="1021976" y="681037"/>
            <a:ext cx="10331824" cy="1009652"/>
          </a:xfrm>
        </p:spPr>
        <p:txBody>
          <a:bodyPr>
            <a:normAutofit fontScale="90000"/>
          </a:bodyPr>
          <a:lstStyle/>
          <a:p>
            <a:pPr algn="ct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SIR C R REDDY COLLEGE OF  ENGINEERING </a:t>
            </a:r>
            <a:br>
              <a:rPr lang="en-US" sz="36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DEPARTMENT OF COMPUTER SCIENCE AND ENGINEERING</a:t>
            </a:r>
            <a:br>
              <a:rPr lang="en-IN" sz="3600" dirty="0"/>
            </a:br>
            <a:r>
              <a:rPr lang="en-US" sz="36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26311B7-358A-143B-62EA-E7E85261C89C}"/>
              </a:ext>
            </a:extLst>
          </p:cNvPr>
          <p:cNvSpPr>
            <a:spLocks noGrp="1"/>
          </p:cNvSpPr>
          <p:nvPr>
            <p:ph idx="1"/>
          </p:nvPr>
        </p:nvSpPr>
        <p:spPr>
          <a:xfrm>
            <a:off x="838200" y="2205318"/>
            <a:ext cx="10515600" cy="4115708"/>
          </a:xfrm>
        </p:spPr>
        <p:txBody>
          <a:bodyPr>
            <a:normAutofit fontScale="25000" lnSpcReduction="20000"/>
          </a:bodyPr>
          <a:lstStyle/>
          <a:p>
            <a:pPr marL="0" indent="0" algn="ctr">
              <a:lnSpc>
                <a:spcPct val="115000"/>
              </a:lnSpc>
              <a:spcAft>
                <a:spcPts val="800"/>
              </a:spcAft>
              <a:buNone/>
            </a:pPr>
            <a:endParaRPr lang="en-IN" sz="8000" b="1" kern="1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15000"/>
              </a:lnSpc>
              <a:spcAft>
                <a:spcPts val="800"/>
              </a:spcAft>
              <a:buNone/>
            </a:pPr>
            <a:r>
              <a:rPr lang="en-IN" sz="8000" b="1" kern="1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ACCIDENT DETECTION  FROM CCTV FOOTAGE</a:t>
            </a:r>
          </a:p>
          <a:p>
            <a:pPr marL="0" indent="0" algn="ctr">
              <a:lnSpc>
                <a:spcPct val="115000"/>
              </a:lnSpc>
              <a:spcAft>
                <a:spcPts val="800"/>
              </a:spcAft>
              <a:buNone/>
            </a:pPr>
            <a:r>
              <a:rPr lang="en-IN" sz="6400" b="1" kern="100"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IV B . Tech II Sem Project power point presentation</a:t>
            </a:r>
          </a:p>
          <a:p>
            <a:pPr marL="0" indent="0" algn="ctr">
              <a:lnSpc>
                <a:spcPct val="115000"/>
              </a:lnSpc>
              <a:spcAft>
                <a:spcPts val="800"/>
              </a:spcAft>
              <a:buNone/>
            </a:pPr>
            <a:r>
              <a:rPr lang="en-IN" sz="5600" b="1" kern="1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By</a:t>
            </a:r>
          </a:p>
          <a:p>
            <a:pPr marL="0" indent="0" algn="ctr">
              <a:lnSpc>
                <a:spcPct val="115000"/>
              </a:lnSpc>
              <a:spcAft>
                <a:spcPts val="800"/>
              </a:spcAft>
              <a:buNone/>
            </a:pPr>
            <a:r>
              <a:rPr lang="en-IN" sz="5600" b="1" dirty="0">
                <a:effectLst/>
                <a:latin typeface="Times New Roman" panose="02020603050405020304" pitchFamily="18" charset="0"/>
                <a:ea typeface="Calibri" panose="020F0502020204030204" pitchFamily="34" charset="0"/>
              </a:rPr>
              <a:t>CH. CHINA SIVA SATYAM (20B81A0533)</a:t>
            </a:r>
            <a:endParaRPr lang="en-IN" sz="56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15000"/>
              </a:lnSpc>
              <a:spcAft>
                <a:spcPts val="800"/>
              </a:spcAft>
              <a:buNone/>
            </a:pPr>
            <a:r>
              <a:rPr lang="en-IN" sz="5600" b="1" dirty="0">
                <a:effectLst/>
                <a:latin typeface="Times New Roman" panose="02020603050405020304" pitchFamily="18" charset="0"/>
                <a:ea typeface="Calibri" panose="020F0502020204030204" pitchFamily="34" charset="0"/>
              </a:rPr>
              <a:t>C. LASYAPRIYA(20B81A0534)</a:t>
            </a:r>
          </a:p>
          <a:p>
            <a:pPr marL="0" indent="0" algn="ctr">
              <a:lnSpc>
                <a:spcPct val="115000"/>
              </a:lnSpc>
              <a:spcAft>
                <a:spcPts val="800"/>
              </a:spcAft>
              <a:buNone/>
            </a:pPr>
            <a:r>
              <a:rPr lang="en-IN" sz="5600" b="1" dirty="0">
                <a:effectLst/>
                <a:latin typeface="Times New Roman" panose="02020603050405020304" pitchFamily="18" charset="0"/>
                <a:ea typeface="Calibri" panose="020F0502020204030204" pitchFamily="34" charset="0"/>
              </a:rPr>
              <a:t>CH. BHARGAV KALYAN(20B81A0535)</a:t>
            </a:r>
          </a:p>
          <a:p>
            <a:pPr marL="0" indent="0" algn="ctr">
              <a:lnSpc>
                <a:spcPct val="115000"/>
              </a:lnSpc>
              <a:spcAft>
                <a:spcPts val="800"/>
              </a:spcAft>
              <a:buNone/>
            </a:pPr>
            <a:r>
              <a:rPr lang="en-IN" sz="5600" b="1" dirty="0">
                <a:effectLst/>
                <a:latin typeface="Times New Roman" panose="02020603050405020304" pitchFamily="18" charset="0"/>
                <a:ea typeface="Calibri" panose="020F0502020204030204" pitchFamily="34" charset="0"/>
              </a:rPr>
              <a:t>CH. VENKATA KAVYA(20B81A0536)</a:t>
            </a:r>
          </a:p>
          <a:p>
            <a:pPr marL="0" indent="0" algn="ctr">
              <a:lnSpc>
                <a:spcPct val="115000"/>
              </a:lnSpc>
              <a:spcAft>
                <a:spcPts val="800"/>
              </a:spcAft>
              <a:buNone/>
            </a:pPr>
            <a:r>
              <a:rPr lang="en-IN" sz="5600" b="1" dirty="0">
                <a:effectLst/>
                <a:latin typeface="Times New Roman" panose="02020603050405020304" pitchFamily="18" charset="0"/>
                <a:ea typeface="Calibri" panose="020F0502020204030204" pitchFamily="34" charset="0"/>
              </a:rPr>
              <a:t>D.BHARGAVI(20B81A0537)</a:t>
            </a:r>
          </a:p>
          <a:p>
            <a:pPr marL="0" indent="0" algn="ctr">
              <a:lnSpc>
                <a:spcPct val="115000"/>
              </a:lnSpc>
              <a:spcAft>
                <a:spcPts val="800"/>
              </a:spcAft>
              <a:buNone/>
            </a:pPr>
            <a:r>
              <a:rPr lang="en-IN" sz="6400" b="1" kern="1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Under the guidance of G . SRI DIVYA </a:t>
            </a:r>
          </a:p>
          <a:p>
            <a:pPr marL="457200" indent="-457200" algn="ctr">
              <a:lnSpc>
                <a:spcPct val="115000"/>
              </a:lnSpc>
              <a:spcAft>
                <a:spcPts val="800"/>
              </a:spcAft>
              <a:buAutoNum type="arabicPeriod"/>
            </a:pPr>
            <a:endParaRPr lang="en-IN" sz="56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ctr">
              <a:lnSpc>
                <a:spcPct val="115000"/>
              </a:lnSpc>
              <a:spcAft>
                <a:spcPts val="800"/>
              </a:spcAft>
              <a:buAutoNum type="arabicPeriod"/>
            </a:pPr>
            <a:endParaRPr lang="en-IN" sz="20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15000"/>
              </a:lnSpc>
              <a:spcAft>
                <a:spcPts val="800"/>
              </a:spcAft>
              <a:buNone/>
            </a:pP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dirty="0"/>
          </a:p>
        </p:txBody>
      </p:sp>
      <p:pic>
        <p:nvPicPr>
          <p:cNvPr id="5" name="Picture 2">
            <a:extLst>
              <a:ext uri="{FF2B5EF4-FFF2-40B4-BE49-F238E27FC236}">
                <a16:creationId xmlns:a16="http://schemas.microsoft.com/office/drawing/2014/main" id="{7321E55B-ADC7-9AFA-95C5-5CB4F604C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488" y="274342"/>
            <a:ext cx="1066800" cy="119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952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3254" y="638677"/>
            <a:ext cx="5885233" cy="584775"/>
          </a:xfrm>
          <a:prstGeom prst="rect">
            <a:avLst/>
          </a:prstGeom>
          <a:noFill/>
        </p:spPr>
        <p:txBody>
          <a:bodyPr wrap="square" rtlCol="0">
            <a:spAutoFit/>
          </a:bodyPr>
          <a:lstStyle/>
          <a:p>
            <a:r>
              <a:rPr lang="en-IN" sz="3200" b="1" dirty="0" err="1">
                <a:latin typeface="Times New Roman" panose="02020603050405020304" pitchFamily="18" charset="0"/>
                <a:cs typeface="Times New Roman" panose="02020603050405020304" pitchFamily="18" charset="0"/>
              </a:rPr>
              <a:t>ControlFlow</a:t>
            </a:r>
            <a:r>
              <a:rPr lang="en-IN" sz="3200" b="1" dirty="0">
                <a:latin typeface="Times New Roman" panose="02020603050405020304" pitchFamily="18" charset="0"/>
                <a:cs typeface="Times New Roman" panose="02020603050405020304" pitchFamily="18" charset="0"/>
              </a:rPr>
              <a:t> Diagram</a:t>
            </a:r>
          </a:p>
        </p:txBody>
      </p:sp>
      <p:pic>
        <p:nvPicPr>
          <p:cNvPr id="2" name="Picture 1">
            <a:extLst>
              <a:ext uri="{FF2B5EF4-FFF2-40B4-BE49-F238E27FC236}">
                <a16:creationId xmlns:a16="http://schemas.microsoft.com/office/drawing/2014/main" id="{647A3C99-B4ED-FF6B-8B8C-4AFB3964983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7195" y="1223452"/>
            <a:ext cx="5388610" cy="5132863"/>
          </a:xfrm>
          <a:prstGeom prst="rect">
            <a:avLst/>
          </a:prstGeom>
          <a:noFill/>
          <a:ln>
            <a:noFill/>
          </a:ln>
        </p:spPr>
      </p:pic>
    </p:spTree>
    <p:extLst>
      <p:ext uri="{BB962C8B-B14F-4D97-AF65-F5344CB8AC3E}">
        <p14:creationId xmlns:p14="http://schemas.microsoft.com/office/powerpoint/2010/main" val="324918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93ACB0-6C38-CF45-B017-02D0A4C9859B}"/>
              </a:ext>
            </a:extLst>
          </p:cNvPr>
          <p:cNvSpPr txBox="1"/>
          <p:nvPr/>
        </p:nvSpPr>
        <p:spPr>
          <a:xfrm>
            <a:off x="2649631" y="711756"/>
            <a:ext cx="4206601" cy="861774"/>
          </a:xfrm>
          <a:prstGeom prst="rect">
            <a:avLst/>
          </a:prstGeom>
          <a:noFill/>
        </p:spPr>
        <p:txBody>
          <a:bodyPr wrap="none" rtlCol="0">
            <a:spAutoFit/>
          </a:bodyPr>
          <a:lstStyle/>
          <a:p>
            <a:r>
              <a:rPr lang="en-US" sz="3200" b="1" kern="0" dirty="0">
                <a:effectLst/>
                <a:latin typeface="Times New Roman" panose="02020603050405020304" pitchFamily="18" charset="0"/>
                <a:ea typeface="Times New Roman" panose="02020603050405020304" pitchFamily="18" charset="0"/>
              </a:rPr>
              <a:t>Collaboration diagram</a:t>
            </a:r>
          </a:p>
          <a:p>
            <a:endParaRPr lang="en-IN" dirty="0"/>
          </a:p>
        </p:txBody>
      </p:sp>
      <p:pic>
        <p:nvPicPr>
          <p:cNvPr id="3" name="Picture 2">
            <a:extLst>
              <a:ext uri="{FF2B5EF4-FFF2-40B4-BE49-F238E27FC236}">
                <a16:creationId xmlns:a16="http://schemas.microsoft.com/office/drawing/2014/main" id="{EB9D124A-AD81-9928-0CBF-AA0CCE1344F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7004" y="1573530"/>
            <a:ext cx="5897992" cy="4003142"/>
          </a:xfrm>
          <a:prstGeom prst="rect">
            <a:avLst/>
          </a:prstGeom>
          <a:noFill/>
          <a:ln>
            <a:noFill/>
          </a:ln>
        </p:spPr>
      </p:pic>
    </p:spTree>
    <p:extLst>
      <p:ext uri="{BB962C8B-B14F-4D97-AF65-F5344CB8AC3E}">
        <p14:creationId xmlns:p14="http://schemas.microsoft.com/office/powerpoint/2010/main" val="710109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1702-5026-11CD-AB5D-A07EE8C9DB6C}"/>
              </a:ext>
            </a:extLst>
          </p:cNvPr>
          <p:cNvSpPr>
            <a:spLocks noGrp="1"/>
          </p:cNvSpPr>
          <p:nvPr>
            <p:ph type="title"/>
          </p:nvPr>
        </p:nvSpPr>
        <p:spPr>
          <a:xfrm>
            <a:off x="2592925" y="624110"/>
            <a:ext cx="8911687" cy="935749"/>
          </a:xfrm>
        </p:spPr>
        <p:txBody>
          <a:bodyPr>
            <a:normAutofit/>
          </a:bodyPr>
          <a:lstStyle/>
          <a:p>
            <a:r>
              <a:rPr lang="en-US" sz="3200" b="1" dirty="0">
                <a:latin typeface="Times New Roman" panose="02020603050405020304" pitchFamily="18" charset="0"/>
                <a:cs typeface="Times New Roman" panose="02020603050405020304" pitchFamily="18" charset="0"/>
              </a:rPr>
              <a:t>Algorithms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8A4F2C9-D51F-8C4D-E443-B2736159858D}"/>
              </a:ext>
            </a:extLst>
          </p:cNvPr>
          <p:cNvSpPr>
            <a:spLocks noGrp="1"/>
          </p:cNvSpPr>
          <p:nvPr>
            <p:ph idx="1"/>
          </p:nvPr>
        </p:nvSpPr>
        <p:spPr>
          <a:xfrm>
            <a:off x="2589212" y="1559859"/>
            <a:ext cx="8915400" cy="477818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Convolutional Neural Networks : </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Convolutional Neural Networks (CNNs) are a type of deep learning neural network that excel at tasks involving visual imagery. </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They are specifically designed to analyze and recognize patterns in image data, making them highly valuable in computer vision applications. </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CNNs achieve this through a series of specialized layers that progressively extract increasingly complex features from the input image. </a:t>
            </a:r>
          </a:p>
          <a:p>
            <a:pPr algn="just">
              <a:buFont typeface="Wingdings" panose="05000000000000000000" pitchFamily="2" charset="2"/>
              <a:buChar char="§"/>
            </a:pPr>
            <a:r>
              <a:rPr lang="en-US" b="0" i="0" dirty="0">
                <a:solidFill>
                  <a:srgbClr val="273239"/>
                </a:solidFill>
                <a:effectLst/>
                <a:latin typeface="Times New Roman" panose="02020603050405020304" pitchFamily="18" charset="0"/>
                <a:cs typeface="Times New Roman" panose="02020603050405020304" pitchFamily="18" charset="0"/>
              </a:rPr>
              <a:t>The convolutional layers are the key component of a CNN.</a:t>
            </a:r>
          </a:p>
          <a:p>
            <a:pPr algn="just">
              <a:buFont typeface="Wingdings" panose="05000000000000000000" pitchFamily="2" charset="2"/>
              <a:buChar char="§"/>
            </a:pPr>
            <a:r>
              <a:rPr lang="en-US" b="0" i="0" dirty="0">
                <a:solidFill>
                  <a:srgbClr val="273239"/>
                </a:solidFill>
                <a:effectLst/>
                <a:latin typeface="Times New Roman" panose="02020603050405020304" pitchFamily="18" charset="0"/>
                <a:cs typeface="Times New Roman" panose="02020603050405020304" pitchFamily="18" charset="0"/>
              </a:rPr>
              <a:t>The output of the convolutional layers is then passed through pooling layers, which are used to down-sample the feature maps, reducing the spatial dimensions while retaining the most important information. </a:t>
            </a:r>
          </a:p>
          <a:p>
            <a:pPr algn="just">
              <a:buFont typeface="Wingdings" panose="05000000000000000000" pitchFamily="2" charset="2"/>
              <a:buChar char="§"/>
            </a:pPr>
            <a:r>
              <a:rPr lang="en-US" b="0" i="0" dirty="0">
                <a:solidFill>
                  <a:srgbClr val="273239"/>
                </a:solidFill>
                <a:effectLst/>
                <a:latin typeface="Times New Roman" panose="02020603050405020304" pitchFamily="18" charset="0"/>
                <a:cs typeface="Times New Roman" panose="02020603050405020304" pitchFamily="18" charset="0"/>
              </a:rPr>
              <a:t>The output of the pooling layers is then passed through one or more fully connected layers, which are used to make a prediction or classify the image.</a:t>
            </a:r>
            <a:endParaRPr lang="en-US"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631407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30A43E-58E6-F50B-0847-138E34E6754E}"/>
              </a:ext>
            </a:extLst>
          </p:cNvPr>
          <p:cNvPicPr>
            <a:picLocks noChangeAspect="1"/>
          </p:cNvPicPr>
          <p:nvPr/>
        </p:nvPicPr>
        <p:blipFill>
          <a:blip r:embed="rId2"/>
          <a:stretch>
            <a:fillRect/>
          </a:stretch>
        </p:blipFill>
        <p:spPr>
          <a:xfrm>
            <a:off x="2536731" y="1300162"/>
            <a:ext cx="7781925" cy="4257675"/>
          </a:xfrm>
          <a:prstGeom prst="rect">
            <a:avLst/>
          </a:prstGeom>
        </p:spPr>
      </p:pic>
    </p:spTree>
    <p:extLst>
      <p:ext uri="{BB962C8B-B14F-4D97-AF65-F5344CB8AC3E}">
        <p14:creationId xmlns:p14="http://schemas.microsoft.com/office/powerpoint/2010/main" val="429016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335C-4A67-17DF-698D-3E8381572E89}"/>
              </a:ext>
            </a:extLst>
          </p:cNvPr>
          <p:cNvSpPr>
            <a:spLocks noGrp="1"/>
          </p:cNvSpPr>
          <p:nvPr>
            <p:ph type="title"/>
          </p:nvPr>
        </p:nvSpPr>
        <p:spPr>
          <a:xfrm>
            <a:off x="2589212" y="633074"/>
            <a:ext cx="8911687" cy="729561"/>
          </a:xfrm>
        </p:spPr>
        <p:txBody>
          <a:bodyPr>
            <a:normAutofit/>
          </a:bodyPr>
          <a:lstStyle/>
          <a:p>
            <a:r>
              <a:rPr lang="en-US" sz="3200" b="1" dirty="0">
                <a:latin typeface="Times New Roman" panose="02020603050405020304" pitchFamily="18" charset="0"/>
                <a:cs typeface="Times New Roman" panose="02020603050405020304" pitchFamily="18" charset="0"/>
              </a:rPr>
              <a:t>MobileNetv2:</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8C20C3-D1B1-E6D4-9EBC-91909A00ED8E}"/>
              </a:ext>
            </a:extLst>
          </p:cNvPr>
          <p:cNvSpPr>
            <a:spLocks noGrp="1"/>
          </p:cNvSpPr>
          <p:nvPr>
            <p:ph idx="1"/>
          </p:nvPr>
        </p:nvSpPr>
        <p:spPr>
          <a:xfrm>
            <a:off x="2589212" y="1515035"/>
            <a:ext cx="8915400" cy="4091387"/>
          </a:xfrm>
        </p:spPr>
        <p:txBody>
          <a:bodyPr/>
          <a:lstStyle/>
          <a:p>
            <a:pPr algn="just"/>
            <a:r>
              <a:rPr lang="en-US" i="0" dirty="0">
                <a:solidFill>
                  <a:srgbClr val="212529"/>
                </a:solidFill>
                <a:effectLst/>
                <a:latin typeface="Times New Roman" panose="02020603050405020304" pitchFamily="18" charset="0"/>
                <a:cs typeface="Times New Roman" panose="02020603050405020304" pitchFamily="18" charset="0"/>
              </a:rPr>
              <a:t>MobileNetv2 is a promising choice for an accident detection system using CCTV footage due to its efficient architecture. </a:t>
            </a:r>
          </a:p>
          <a:p>
            <a:pPr algn="just"/>
            <a:r>
              <a:rPr lang="en-US" i="0" dirty="0">
                <a:solidFill>
                  <a:srgbClr val="212529"/>
                </a:solidFill>
                <a:effectLst/>
                <a:latin typeface="Times New Roman" panose="02020603050405020304" pitchFamily="18" charset="0"/>
                <a:cs typeface="Times New Roman" panose="02020603050405020304" pitchFamily="18" charset="0"/>
              </a:rPr>
              <a:t>Efficiency: MobileNetv2 is a lightweight model designed for mobile and embedded devices. This makes it ideal for real-time processing of CCTV footage, which can be computationally demanding .</a:t>
            </a:r>
          </a:p>
          <a:p>
            <a:pPr algn="just"/>
            <a:r>
              <a:rPr lang="en-US" i="0" dirty="0">
                <a:solidFill>
                  <a:srgbClr val="212529"/>
                </a:solidFill>
                <a:effectLst/>
                <a:latin typeface="Times New Roman" panose="02020603050405020304" pitchFamily="18" charset="0"/>
                <a:cs typeface="Times New Roman" panose="02020603050405020304" pitchFamily="18" charset="0"/>
              </a:rPr>
              <a:t>Accuracy: Despite its efficiency, MobileNetv2 offers good accuracy for image classification tasks. This is crucial for an accident detection system, as it needs to reliably distinguish between normal and accident scenarios.</a:t>
            </a:r>
          </a:p>
          <a:p>
            <a:pPr algn="just"/>
            <a:r>
              <a:rPr lang="en-US" i="0" dirty="0">
                <a:solidFill>
                  <a:srgbClr val="212529"/>
                </a:solidFill>
                <a:effectLst/>
                <a:latin typeface="Times New Roman" panose="02020603050405020304" pitchFamily="18" charset="0"/>
                <a:cs typeface="Times New Roman" panose="02020603050405020304" pitchFamily="18" charset="0"/>
              </a:rPr>
              <a:t>Transfer Learning: Pre-trained MobileNetv2 models are readily available, allowing you to leverage pre-learned features for accident detection. This can significantly reduce training time and effort compared to training a model from scratch.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616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9EC5-17CC-0A5C-50A2-441A028513B4}"/>
              </a:ext>
            </a:extLst>
          </p:cNvPr>
          <p:cNvSpPr>
            <a:spLocks noGrp="1"/>
          </p:cNvSpPr>
          <p:nvPr>
            <p:ph type="title"/>
          </p:nvPr>
        </p:nvSpPr>
        <p:spPr>
          <a:xfrm>
            <a:off x="2241176" y="645459"/>
            <a:ext cx="8911687" cy="788894"/>
          </a:xfrm>
        </p:spPr>
        <p:txBody>
          <a:bodyPr>
            <a:normAutofit/>
          </a:bodyPr>
          <a:lstStyle/>
          <a:p>
            <a:r>
              <a:rPr lang="en-US" sz="3200" b="1" dirty="0">
                <a:latin typeface="Times New Roman" panose="02020603050405020304" pitchFamily="18" charset="0"/>
                <a:cs typeface="Times New Roman" panose="02020603050405020304" pitchFamily="18" charset="0"/>
              </a:rPr>
              <a:t>Implementation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105986A-C498-81E0-5D4F-969E2AB016E2}"/>
              </a:ext>
            </a:extLst>
          </p:cNvPr>
          <p:cNvSpPr>
            <a:spLocks noGrp="1"/>
          </p:cNvSpPr>
          <p:nvPr>
            <p:ph idx="1"/>
          </p:nvPr>
        </p:nvSpPr>
        <p:spPr>
          <a:xfrm>
            <a:off x="2241176" y="1237130"/>
            <a:ext cx="9816353" cy="5405717"/>
          </a:xfrm>
        </p:spPr>
        <p:txBody>
          <a:bodyPr/>
          <a:lstStyle/>
          <a:p>
            <a:r>
              <a:rPr lang="en-US" sz="2000" dirty="0">
                <a:latin typeface="Times New Roman" panose="02020603050405020304" pitchFamily="18" charset="0"/>
                <a:cs typeface="Times New Roman" panose="02020603050405020304" pitchFamily="18" charset="0"/>
              </a:rPr>
              <a:t>MODEL PLOT : </a:t>
            </a:r>
          </a:p>
          <a:p>
            <a:pPr marL="0" indent="0">
              <a:buNone/>
            </a:pPr>
            <a:endParaRPr lang="en-IN" dirty="0"/>
          </a:p>
        </p:txBody>
      </p:sp>
      <p:pic>
        <p:nvPicPr>
          <p:cNvPr id="4" name="Picture 2">
            <a:extLst>
              <a:ext uri="{FF2B5EF4-FFF2-40B4-BE49-F238E27FC236}">
                <a16:creationId xmlns:a16="http://schemas.microsoft.com/office/drawing/2014/main" id="{158CD613-8FB7-E8A0-EBE3-DE49A88B0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586" y="1801906"/>
            <a:ext cx="6042865" cy="484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13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FF492-05DB-829F-2330-6D0AEBBE91C4}"/>
              </a:ext>
            </a:extLst>
          </p:cNvPr>
          <p:cNvPicPr>
            <a:picLocks noChangeAspect="1"/>
          </p:cNvPicPr>
          <p:nvPr/>
        </p:nvPicPr>
        <p:blipFill rotWithShape="1">
          <a:blip r:embed="rId2">
            <a:extLst>
              <a:ext uri="{28A0092B-C50C-407E-A947-70E740481C1C}">
                <a14:useLocalDpi xmlns:a14="http://schemas.microsoft.com/office/drawing/2010/main" val="0"/>
              </a:ext>
            </a:extLst>
          </a:blip>
          <a:srcRect l="3776" t="29244" r="26601" b="16330"/>
          <a:stretch/>
        </p:blipFill>
        <p:spPr bwMode="auto">
          <a:xfrm>
            <a:off x="6643886" y="1119411"/>
            <a:ext cx="4983480" cy="433451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69CB0ACD-0AA6-BECB-4028-E3551F25A2D1}"/>
              </a:ext>
            </a:extLst>
          </p:cNvPr>
          <p:cNvSpPr txBox="1"/>
          <p:nvPr/>
        </p:nvSpPr>
        <p:spPr>
          <a:xfrm>
            <a:off x="3429000" y="2790825"/>
            <a:ext cx="2667000" cy="1292662"/>
          </a:xfrm>
          <a:prstGeom prst="rect">
            <a:avLst/>
          </a:prstGeom>
          <a:noFill/>
        </p:spPr>
        <p:txBody>
          <a:bodyPr wrap="square" rtlCol="0">
            <a:spAutoFit/>
          </a:bodyPr>
          <a:lstStyle/>
          <a:p>
            <a: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t>Training Performance Graph and Validation Performance Graph</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9492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CFD358-69E0-5057-3F01-39C5536D3A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1321" b="1291"/>
          <a:stretch/>
        </p:blipFill>
        <p:spPr bwMode="auto">
          <a:xfrm>
            <a:off x="3714750" y="499914"/>
            <a:ext cx="7128792" cy="4392488"/>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75E2A40-32F7-A9AE-A485-F97F84603EE4}"/>
              </a:ext>
            </a:extLst>
          </p:cNvPr>
          <p:cNvSpPr txBox="1"/>
          <p:nvPr/>
        </p:nvSpPr>
        <p:spPr>
          <a:xfrm>
            <a:off x="6162675" y="5467350"/>
            <a:ext cx="101822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Output-1</a:t>
            </a:r>
          </a:p>
        </p:txBody>
      </p:sp>
    </p:spTree>
    <p:extLst>
      <p:ext uri="{BB962C8B-B14F-4D97-AF65-F5344CB8AC3E}">
        <p14:creationId xmlns:p14="http://schemas.microsoft.com/office/powerpoint/2010/main" val="239289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452069-1B0B-7AC9-3C06-FAA460EC88CA}"/>
              </a:ext>
            </a:extLst>
          </p:cNvPr>
          <p:cNvPicPr>
            <a:picLocks noChangeAspect="1"/>
          </p:cNvPicPr>
          <p:nvPr/>
        </p:nvPicPr>
        <p:blipFill rotWithShape="1">
          <a:blip r:embed="rId2">
            <a:extLst>
              <a:ext uri="{28A0092B-C50C-407E-A947-70E740481C1C}">
                <a14:useLocalDpi xmlns:a14="http://schemas.microsoft.com/office/drawing/2010/main" val="0"/>
              </a:ext>
            </a:extLst>
          </a:blip>
          <a:srcRect t="8047" r="5638" b="1"/>
          <a:stretch/>
        </p:blipFill>
        <p:spPr bwMode="auto">
          <a:xfrm>
            <a:off x="3394373" y="274365"/>
            <a:ext cx="6574380" cy="4968552"/>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A969D7F-6A24-F2E5-440F-BA0C5AB8D833}"/>
              </a:ext>
            </a:extLst>
          </p:cNvPr>
          <p:cNvSpPr txBox="1"/>
          <p:nvPr/>
        </p:nvSpPr>
        <p:spPr>
          <a:xfrm>
            <a:off x="5705475" y="5762625"/>
            <a:ext cx="101822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Output-2</a:t>
            </a:r>
          </a:p>
        </p:txBody>
      </p:sp>
    </p:spTree>
    <p:extLst>
      <p:ext uri="{BB962C8B-B14F-4D97-AF65-F5344CB8AC3E}">
        <p14:creationId xmlns:p14="http://schemas.microsoft.com/office/powerpoint/2010/main" val="3802937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6490-9FB9-6AB0-CAF3-244E9D924945}"/>
              </a:ext>
            </a:extLst>
          </p:cNvPr>
          <p:cNvSpPr>
            <a:spLocks noGrp="1"/>
          </p:cNvSpPr>
          <p:nvPr>
            <p:ph type="title"/>
          </p:nvPr>
        </p:nvSpPr>
        <p:spPr>
          <a:xfrm>
            <a:off x="2592925" y="624110"/>
            <a:ext cx="8911687" cy="783349"/>
          </a:xfrm>
        </p:spPr>
        <p:txBody>
          <a:bodyPr>
            <a:normAutofit/>
          </a:bodyPr>
          <a:lstStyle/>
          <a:p>
            <a:r>
              <a:rPr lang="en-US" sz="3200" b="1" dirty="0">
                <a:latin typeface="Times New Roman" panose="02020603050405020304" pitchFamily="18" charset="0"/>
                <a:cs typeface="Times New Roman" panose="02020603050405020304" pitchFamily="18" charset="0"/>
              </a:rPr>
              <a:t>Input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8C4DB4-B6A4-769A-0047-CEDC7F39D21D}"/>
              </a:ext>
            </a:extLst>
          </p:cNvPr>
          <p:cNvSpPr>
            <a:spLocks noGrp="1"/>
          </p:cNvSpPr>
          <p:nvPr>
            <p:ph idx="1"/>
          </p:nvPr>
        </p:nvSpPr>
        <p:spPr>
          <a:xfrm>
            <a:off x="2592925" y="1272988"/>
            <a:ext cx="8915400" cy="4826431"/>
          </a:xfrm>
        </p:spPr>
        <p:txBody>
          <a:bodyPr/>
          <a:lstStyle/>
          <a:p>
            <a:r>
              <a:rPr lang="en-US" dirty="0">
                <a:latin typeface="Times New Roman" panose="02020603050405020304" pitchFamily="18" charset="0"/>
                <a:cs typeface="Times New Roman" panose="02020603050405020304" pitchFamily="18" charset="0"/>
              </a:rPr>
              <a:t>Video will be given as  input and detect accidents in the video frames</a:t>
            </a:r>
          </a:p>
          <a:p>
            <a:r>
              <a:rPr lang="en-US" dirty="0">
                <a:latin typeface="Times New Roman" panose="02020603050405020304" pitchFamily="18" charset="0"/>
                <a:cs typeface="Times New Roman" panose="02020603050405020304" pitchFamily="18" charset="0"/>
              </a:rPr>
              <a:t>Video frame :</a:t>
            </a:r>
          </a:p>
          <a:p>
            <a:pPr marL="0" indent="0">
              <a:buNone/>
            </a:pPr>
            <a:endParaRPr lang="en-IN" dirty="0"/>
          </a:p>
        </p:txBody>
      </p:sp>
      <p:pic>
        <p:nvPicPr>
          <p:cNvPr id="5" name="Picture 4">
            <a:extLst>
              <a:ext uri="{FF2B5EF4-FFF2-40B4-BE49-F238E27FC236}">
                <a16:creationId xmlns:a16="http://schemas.microsoft.com/office/drawing/2014/main" id="{E392E555-7A77-639B-E510-122E344170D8}"/>
              </a:ext>
            </a:extLst>
          </p:cNvPr>
          <p:cNvPicPr>
            <a:picLocks noChangeAspect="1"/>
          </p:cNvPicPr>
          <p:nvPr/>
        </p:nvPicPr>
        <p:blipFill rotWithShape="1">
          <a:blip r:embed="rId2">
            <a:extLst>
              <a:ext uri="{28A0092B-C50C-407E-A947-70E740481C1C}">
                <a14:useLocalDpi xmlns:a14="http://schemas.microsoft.com/office/drawing/2010/main" val="0"/>
              </a:ext>
            </a:extLst>
          </a:blip>
          <a:srcRect l="28897" t="31945" r="30589" b="27191"/>
          <a:stretch/>
        </p:blipFill>
        <p:spPr>
          <a:xfrm>
            <a:off x="3648635" y="2296674"/>
            <a:ext cx="5871883" cy="3290047"/>
          </a:xfrm>
          <a:prstGeom prst="rect">
            <a:avLst/>
          </a:prstGeom>
        </p:spPr>
      </p:pic>
    </p:spTree>
    <p:extLst>
      <p:ext uri="{BB962C8B-B14F-4D97-AF65-F5344CB8AC3E}">
        <p14:creationId xmlns:p14="http://schemas.microsoft.com/office/powerpoint/2010/main" val="230986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A5028-F7AA-0C77-B5AE-8BA8461918A1}"/>
              </a:ext>
            </a:extLst>
          </p:cNvPr>
          <p:cNvSpPr>
            <a:spLocks noGrp="1"/>
          </p:cNvSpPr>
          <p:nvPr>
            <p:ph type="title"/>
          </p:nvPr>
        </p:nvSpPr>
        <p:spPr>
          <a:xfrm>
            <a:off x="2592925" y="624110"/>
            <a:ext cx="8911687" cy="551269"/>
          </a:xfrm>
        </p:spPr>
        <p:txBody>
          <a:bodyPr>
            <a:noAutofit/>
          </a:bodyPr>
          <a:lstStyle/>
          <a:p>
            <a:r>
              <a:rPr lang="en-IN" sz="32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081FF6AF-F490-7379-6F0B-34DD34F4C9BF}"/>
              </a:ext>
            </a:extLst>
          </p:cNvPr>
          <p:cNvSpPr>
            <a:spLocks noGrp="1"/>
          </p:cNvSpPr>
          <p:nvPr>
            <p:ph idx="1"/>
          </p:nvPr>
        </p:nvSpPr>
        <p:spPr>
          <a:xfrm>
            <a:off x="2592925" y="1175379"/>
            <a:ext cx="8915400" cy="3777622"/>
          </a:xfrm>
        </p:spPr>
        <p:txBody>
          <a:bodyPr/>
          <a:lstStyle/>
          <a:p>
            <a:pPr marL="0" indent="0" algn="just">
              <a:lnSpc>
                <a:spcPct val="115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Traffic has become an integral part of people's life in recent years, influencing a wide range of human activities and services. Accidents have been a leading cause of death worldwide, particularly in India. Approximately more than 80% of accident related deaths cases are caused by lack of timely assistance to accident victims rather than the accident itself. One of the basic reason for the vehicle accident is the vehicle speed and there are many others too. Many lives can be saved if there was a proper emergency service that could get accident information in time. Computer vision-based accident detection on traffic video surveillance is an advantage.</a:t>
            </a:r>
          </a:p>
          <a:p>
            <a:endParaRPr lang="en-IN" dirty="0"/>
          </a:p>
        </p:txBody>
      </p:sp>
    </p:spTree>
    <p:extLst>
      <p:ext uri="{BB962C8B-B14F-4D97-AF65-F5344CB8AC3E}">
        <p14:creationId xmlns:p14="http://schemas.microsoft.com/office/powerpoint/2010/main" val="191344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432F-8060-D9E8-96AA-C8D429F50EB9}"/>
              </a:ext>
            </a:extLst>
          </p:cNvPr>
          <p:cNvSpPr>
            <a:spLocks noGrp="1"/>
          </p:cNvSpPr>
          <p:nvPr>
            <p:ph type="title"/>
          </p:nvPr>
        </p:nvSpPr>
        <p:spPr>
          <a:xfrm>
            <a:off x="2449488" y="629655"/>
            <a:ext cx="8911687" cy="858486"/>
          </a:xfrm>
        </p:spPr>
        <p:txBody>
          <a:bodyPr>
            <a:normAutofit/>
          </a:bodyPr>
          <a:lstStyle/>
          <a:p>
            <a:r>
              <a:rPr lang="en-US" sz="3200" b="1" dirty="0">
                <a:latin typeface="Times New Roman" panose="02020603050405020304" pitchFamily="18" charset="0"/>
                <a:cs typeface="Times New Roman" panose="02020603050405020304" pitchFamily="18" charset="0"/>
              </a:rPr>
              <a:t>Output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E9C8E7-D32F-152E-A599-41E46AAE7252}"/>
              </a:ext>
            </a:extLst>
          </p:cNvPr>
          <p:cNvSpPr>
            <a:spLocks noGrp="1"/>
          </p:cNvSpPr>
          <p:nvPr>
            <p:ph idx="1"/>
          </p:nvPr>
        </p:nvSpPr>
        <p:spPr>
          <a:xfrm>
            <a:off x="2589212" y="1488141"/>
            <a:ext cx="8915400" cy="4423081"/>
          </a:xfrm>
        </p:spPr>
        <p:txBody>
          <a:bodyPr/>
          <a:lstStyle/>
          <a:p>
            <a:endParaRPr lang="en-US" dirty="0"/>
          </a:p>
          <a:p>
            <a:endParaRPr lang="en-US" dirty="0"/>
          </a:p>
          <a:p>
            <a:pPr marL="0" indent="0">
              <a:buNone/>
            </a:pPr>
            <a:endParaRPr lang="en-US" dirty="0"/>
          </a:p>
          <a:p>
            <a:pPr marL="0" indent="0">
              <a:buNone/>
            </a:pPr>
            <a:endParaRPr lang="en-IN" dirty="0"/>
          </a:p>
        </p:txBody>
      </p:sp>
      <p:pic>
        <p:nvPicPr>
          <p:cNvPr id="9" name="Picture 8">
            <a:extLst>
              <a:ext uri="{FF2B5EF4-FFF2-40B4-BE49-F238E27FC236}">
                <a16:creationId xmlns:a16="http://schemas.microsoft.com/office/drawing/2014/main" id="{4361B5EC-F44E-6B18-07A7-C152F22B283C}"/>
              </a:ext>
            </a:extLst>
          </p:cNvPr>
          <p:cNvPicPr>
            <a:picLocks noChangeAspect="1"/>
          </p:cNvPicPr>
          <p:nvPr/>
        </p:nvPicPr>
        <p:blipFill rotWithShape="1">
          <a:blip r:embed="rId2">
            <a:extLst>
              <a:ext uri="{28A0092B-C50C-407E-A947-70E740481C1C}">
                <a14:useLocalDpi xmlns:a14="http://schemas.microsoft.com/office/drawing/2010/main" val="0"/>
              </a:ext>
            </a:extLst>
          </a:blip>
          <a:srcRect l="20091" t="21699" r="26906" b="18954"/>
          <a:stretch/>
        </p:blipFill>
        <p:spPr>
          <a:xfrm>
            <a:off x="2843935" y="1488141"/>
            <a:ext cx="7689593" cy="4539561"/>
          </a:xfrm>
          <a:prstGeom prst="rect">
            <a:avLst/>
          </a:prstGeom>
        </p:spPr>
      </p:pic>
    </p:spTree>
    <p:extLst>
      <p:ext uri="{BB962C8B-B14F-4D97-AF65-F5344CB8AC3E}">
        <p14:creationId xmlns:p14="http://schemas.microsoft.com/office/powerpoint/2010/main" val="580852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3437-456E-811C-5E08-AEC12277D44B}"/>
              </a:ext>
            </a:extLst>
          </p:cNvPr>
          <p:cNvSpPr>
            <a:spLocks noGrp="1"/>
          </p:cNvSpPr>
          <p:nvPr>
            <p:ph type="title"/>
          </p:nvPr>
        </p:nvSpPr>
        <p:spPr>
          <a:xfrm>
            <a:off x="2592925" y="624110"/>
            <a:ext cx="8911687" cy="916079"/>
          </a:xfrm>
        </p:spPr>
        <p:txBody>
          <a:bodyPr>
            <a:normAutofit/>
          </a:bodyPr>
          <a:lstStyle/>
          <a:p>
            <a:r>
              <a:rPr lang="en-IN" sz="32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54F6C10-9E8B-4749-D41B-5BCCA882EC7D}"/>
              </a:ext>
            </a:extLst>
          </p:cNvPr>
          <p:cNvSpPr>
            <a:spLocks noGrp="1"/>
          </p:cNvSpPr>
          <p:nvPr>
            <p:ph idx="1"/>
          </p:nvPr>
        </p:nvSpPr>
        <p:spPr>
          <a:xfrm>
            <a:off x="2592925" y="1540189"/>
            <a:ext cx="8915400" cy="3777622"/>
          </a:xfrm>
        </p:spPr>
        <p:txBody>
          <a:bodyPr/>
          <a:lstStyle/>
          <a:p>
            <a:pPr marL="0" indent="0" algn="just">
              <a:buNone/>
            </a:pPr>
            <a:r>
              <a:rPr lang="en-US" dirty="0">
                <a:latin typeface="Times New Roman" panose="02020603050405020304" pitchFamily="18" charset="0"/>
                <a:cs typeface="Times New Roman" panose="02020603050405020304" pitchFamily="18" charset="0"/>
              </a:rPr>
              <a:t>Employing deep learning models for accident detection from CCTV footage offers a promising solution to enhance public safety suitable for deployment across various traffic surveillance networks, contributing to improved overall traffic management and road safety. and streamline emergency response systems. By leveraging neural networks, these systems can autonomously analyze video streams, promptly identifying and classifying accidents or unusual events. This technology enables quicker incident detection, facilitating rapid response times and potentially mitigating the severity of accidents. Furthermore, the scalability and adaptability of deep learning models make them  suitable for deployment across various traffic surveillance networks, contributing to improved overall traffic management and road safety. </a:t>
            </a:r>
            <a:endParaRPr lang="en-IN" dirty="0"/>
          </a:p>
        </p:txBody>
      </p:sp>
    </p:spTree>
    <p:extLst>
      <p:ext uri="{BB962C8B-B14F-4D97-AF65-F5344CB8AC3E}">
        <p14:creationId xmlns:p14="http://schemas.microsoft.com/office/powerpoint/2010/main" val="1074230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DC23-6194-AE0B-4E1E-09AF51B6E859}"/>
              </a:ext>
            </a:extLst>
          </p:cNvPr>
          <p:cNvSpPr>
            <a:spLocks noGrp="1"/>
          </p:cNvSpPr>
          <p:nvPr>
            <p:ph type="ctrTitle"/>
          </p:nvPr>
        </p:nvSpPr>
        <p:spPr>
          <a:xfrm>
            <a:off x="6750423" y="755829"/>
            <a:ext cx="5791200" cy="1048870"/>
          </a:xfrm>
        </p:spPr>
        <p:txBody>
          <a:bodyPr>
            <a:normAutofit fontScale="90000"/>
          </a:bodyPr>
          <a:lstStyle/>
          <a:p>
            <a:pPr algn="ctr"/>
            <a:r>
              <a:rPr lang="en-US" dirty="0">
                <a:latin typeface="Monotype Corsiva" panose="03010101010201010101" pitchFamily="66" charset="0"/>
              </a:rPr>
              <a:t>     </a:t>
            </a:r>
            <a:br>
              <a:rPr lang="en-US" dirty="0">
                <a:latin typeface="Monotype Corsiva" panose="03010101010201010101" pitchFamily="66" charset="0"/>
              </a:rPr>
            </a:br>
            <a:r>
              <a:rPr lang="en-US" dirty="0">
                <a:latin typeface="Monotype Corsiva" panose="03010101010201010101" pitchFamily="66" charset="0"/>
              </a:rPr>
              <a:t>THANK YOU</a:t>
            </a:r>
            <a:endParaRPr lang="en-IN" dirty="0">
              <a:latin typeface="Monotype Corsiva" panose="03010101010201010101" pitchFamily="66" charset="0"/>
            </a:endParaRPr>
          </a:p>
        </p:txBody>
      </p:sp>
      <p:sp>
        <p:nvSpPr>
          <p:cNvPr id="6" name="TextBox 5">
            <a:extLst>
              <a:ext uri="{FF2B5EF4-FFF2-40B4-BE49-F238E27FC236}">
                <a16:creationId xmlns:a16="http://schemas.microsoft.com/office/drawing/2014/main" id="{9724B55B-D694-6D49-40F3-5038F1785DF0}"/>
              </a:ext>
            </a:extLst>
          </p:cNvPr>
          <p:cNvSpPr txBox="1"/>
          <p:nvPr/>
        </p:nvSpPr>
        <p:spPr>
          <a:xfrm>
            <a:off x="6598023" y="2217802"/>
            <a:ext cx="6096000" cy="2422394"/>
          </a:xfrm>
          <a:prstGeom prst="rect">
            <a:avLst/>
          </a:prstGeom>
          <a:noFill/>
        </p:spPr>
        <p:txBody>
          <a:bodyPr wrap="square">
            <a:spAutoFit/>
          </a:bodyPr>
          <a:lstStyle/>
          <a:p>
            <a:pPr marL="0" indent="0" algn="ctr">
              <a:lnSpc>
                <a:spcPct val="115000"/>
              </a:lnSpc>
              <a:spcAft>
                <a:spcPts val="800"/>
              </a:spcAft>
              <a:buNone/>
            </a:pPr>
            <a:r>
              <a:rPr lang="en-IN" sz="1400" dirty="0">
                <a:effectLst/>
                <a:latin typeface="Times New Roman" panose="02020603050405020304" pitchFamily="18" charset="0"/>
                <a:ea typeface="Calibri" panose="020F0502020204030204" pitchFamily="34" charset="0"/>
              </a:rPr>
              <a:t>CH. CHINA SIVA SATYAM (20B81A0533)</a:t>
            </a:r>
            <a:endParaRPr lang="en-IN" sz="1400"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15000"/>
              </a:lnSpc>
              <a:spcAft>
                <a:spcPts val="800"/>
              </a:spcAft>
              <a:buNone/>
            </a:pPr>
            <a:r>
              <a:rPr lang="en-IN" sz="1400" dirty="0">
                <a:effectLst/>
                <a:latin typeface="Times New Roman" panose="02020603050405020304" pitchFamily="18" charset="0"/>
                <a:ea typeface="Calibri" panose="020F0502020204030204" pitchFamily="34" charset="0"/>
              </a:rPr>
              <a:t>C. LASYAPRIYA(20B81A0534)</a:t>
            </a:r>
          </a:p>
          <a:p>
            <a:pPr marL="0" indent="0" algn="ctr">
              <a:lnSpc>
                <a:spcPct val="115000"/>
              </a:lnSpc>
              <a:spcAft>
                <a:spcPts val="800"/>
              </a:spcAft>
              <a:buNone/>
            </a:pPr>
            <a:r>
              <a:rPr lang="en-IN" sz="1400" dirty="0">
                <a:effectLst/>
                <a:latin typeface="Times New Roman" panose="02020603050405020304" pitchFamily="18" charset="0"/>
                <a:ea typeface="Calibri" panose="020F0502020204030204" pitchFamily="34" charset="0"/>
              </a:rPr>
              <a:t>CH. BHARGAV KALYAN(20B81A0535)</a:t>
            </a:r>
          </a:p>
          <a:p>
            <a:pPr marL="0" indent="0" algn="ctr">
              <a:lnSpc>
                <a:spcPct val="115000"/>
              </a:lnSpc>
              <a:spcAft>
                <a:spcPts val="800"/>
              </a:spcAft>
              <a:buNone/>
            </a:pPr>
            <a:r>
              <a:rPr lang="en-IN" sz="1400" dirty="0">
                <a:effectLst/>
                <a:latin typeface="Times New Roman" panose="02020603050405020304" pitchFamily="18" charset="0"/>
                <a:ea typeface="Calibri" panose="020F0502020204030204" pitchFamily="34" charset="0"/>
              </a:rPr>
              <a:t>CH. VENKATA KAVYA(20B81A0536)</a:t>
            </a:r>
          </a:p>
          <a:p>
            <a:pPr marL="0" indent="0" algn="ctr">
              <a:lnSpc>
                <a:spcPct val="115000"/>
              </a:lnSpc>
              <a:spcAft>
                <a:spcPts val="800"/>
              </a:spcAft>
              <a:buNone/>
            </a:pPr>
            <a:r>
              <a:rPr lang="en-IN" sz="1400" dirty="0">
                <a:effectLst/>
                <a:latin typeface="Times New Roman" panose="02020603050405020304" pitchFamily="18" charset="0"/>
                <a:ea typeface="Calibri" panose="020F0502020204030204" pitchFamily="34" charset="0"/>
              </a:rPr>
              <a:t>D.BHARGAVI(20B81A0537)</a:t>
            </a:r>
          </a:p>
          <a:p>
            <a:pPr marL="0" indent="0" algn="ctr">
              <a:lnSpc>
                <a:spcPct val="115000"/>
              </a:lnSpc>
              <a:spcAft>
                <a:spcPts val="800"/>
              </a:spcAft>
              <a:buNone/>
            </a:pPr>
            <a:r>
              <a:rPr lang="en-IN" sz="1400" b="1" dirty="0">
                <a:effectLst/>
                <a:latin typeface="Times New Roman" panose="02020603050405020304" pitchFamily="18" charset="0"/>
                <a:ea typeface="Calibri" panose="020F0502020204030204" pitchFamily="34" charset="0"/>
              </a:rPr>
              <a:t>Under the esteemed guidance of </a:t>
            </a:r>
          </a:p>
          <a:p>
            <a:pPr marL="0" indent="0" algn="ctr">
              <a:lnSpc>
                <a:spcPct val="115000"/>
              </a:lnSpc>
              <a:spcAft>
                <a:spcPts val="800"/>
              </a:spcAft>
              <a:buNone/>
            </a:pPr>
            <a:r>
              <a:rPr lang="en-IN" sz="1400" b="1" dirty="0">
                <a:effectLst/>
                <a:latin typeface="Times New Roman" panose="02020603050405020304" pitchFamily="18" charset="0"/>
                <a:ea typeface="Calibri" panose="020F0502020204030204" pitchFamily="34" charset="0"/>
              </a:rPr>
              <a:t>G. Sri Divya</a:t>
            </a:r>
          </a:p>
        </p:txBody>
      </p:sp>
      <p:pic>
        <p:nvPicPr>
          <p:cNvPr id="8" name="Picture 7">
            <a:extLst>
              <a:ext uri="{FF2B5EF4-FFF2-40B4-BE49-F238E27FC236}">
                <a16:creationId xmlns:a16="http://schemas.microsoft.com/office/drawing/2014/main" id="{AF5EB998-3E75-1D7A-504C-D030CC049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81" y="1280264"/>
            <a:ext cx="5199531" cy="4297471"/>
          </a:xfrm>
          <a:prstGeom prst="rect">
            <a:avLst/>
          </a:prstGeom>
        </p:spPr>
      </p:pic>
    </p:spTree>
    <p:extLst>
      <p:ext uri="{BB962C8B-B14F-4D97-AF65-F5344CB8AC3E}">
        <p14:creationId xmlns:p14="http://schemas.microsoft.com/office/powerpoint/2010/main" val="66059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257D-DF73-2A20-A63E-52DD026C674F}"/>
              </a:ext>
            </a:extLst>
          </p:cNvPr>
          <p:cNvSpPr>
            <a:spLocks noGrp="1"/>
          </p:cNvSpPr>
          <p:nvPr>
            <p:ph type="title"/>
          </p:nvPr>
        </p:nvSpPr>
        <p:spPr>
          <a:xfrm>
            <a:off x="2592925" y="624110"/>
            <a:ext cx="8911687" cy="1280890"/>
          </a:xfrm>
        </p:spPr>
        <p:txBody>
          <a:bodyPr>
            <a:normAutofit/>
          </a:bodyPr>
          <a:lstStyle/>
          <a:p>
            <a:r>
              <a:rPr lang="en-IN" sz="3200" b="1"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7A74C9CD-6198-9400-7325-627DFB6375B4}"/>
              </a:ext>
            </a:extLst>
          </p:cNvPr>
          <p:cNvSpPr>
            <a:spLocks noGrp="1"/>
          </p:cNvSpPr>
          <p:nvPr>
            <p:ph idx="1"/>
          </p:nvPr>
        </p:nvSpPr>
        <p:spPr>
          <a:xfrm>
            <a:off x="2592925" y="1905000"/>
            <a:ext cx="8915400" cy="3777622"/>
          </a:xfrm>
        </p:spPr>
        <p:txBody>
          <a:bodyPr>
            <a:normAutofit/>
          </a:bodyPr>
          <a:lstStyle/>
          <a:p>
            <a:pPr algn="just"/>
            <a:r>
              <a:rPr lang="en-US" dirty="0">
                <a:latin typeface="Times New Roman" panose="02020603050405020304" pitchFamily="18" charset="0"/>
                <a:cs typeface="Times New Roman" panose="02020603050405020304" pitchFamily="18" charset="0"/>
              </a:rPr>
              <a:t>Brown, M., &amp; Jones, A. “Abnormal vehicle crash detection using convolutional neural networks."</a:t>
            </a:r>
            <a:r>
              <a:rPr lang="en-IN"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Y. Ki and D. Lee, "A traffic accident recording and reporting model at intersections", IEEE Transactions on Intelligent Transportation Systems, vol. 8, no. 2, pp. 188-194, June 2007.</a:t>
            </a:r>
          </a:p>
          <a:p>
            <a:pPr algn="just"/>
            <a:r>
              <a:rPr lang="en-IN" dirty="0">
                <a:latin typeface="Times New Roman" panose="02020603050405020304" pitchFamily="18" charset="0"/>
                <a:cs typeface="Times New Roman" panose="02020603050405020304" pitchFamily="18" charset="0"/>
              </a:rPr>
              <a:t>E. P. Ijjina, D. Chand, S. Gupta and K. Goutham, "Computer Vision-based Accident Detection in Traffic Surveillance," 2019 10th International Conference on Computing, Communication and Networking Technologies (ICCCNT), Kanpur, India</a:t>
            </a:r>
          </a:p>
        </p:txBody>
      </p:sp>
    </p:spTree>
    <p:extLst>
      <p:ext uri="{BB962C8B-B14F-4D97-AF65-F5344CB8AC3E}">
        <p14:creationId xmlns:p14="http://schemas.microsoft.com/office/powerpoint/2010/main" val="3790303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8BD1F-20BA-1B69-EDF5-D9A01467CB34}"/>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Problems in Existing System</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3A000B-0078-34D8-7C1C-A9A00D145074}"/>
              </a:ext>
            </a:extLst>
          </p:cNvPr>
          <p:cNvSpPr>
            <a:spLocks noGrp="1"/>
          </p:cNvSpPr>
          <p:nvPr>
            <p:ph idx="1"/>
          </p:nvPr>
        </p:nvSpPr>
        <p:spPr>
          <a:xfrm>
            <a:off x="2592925" y="1264555"/>
            <a:ext cx="8915400" cy="5065059"/>
          </a:xfrm>
        </p:spPr>
        <p:txBody>
          <a:bodyPr>
            <a:normAutofit fontScale="77500" lnSpcReduction="20000"/>
          </a:bodyPr>
          <a:lstStyle/>
          <a:p>
            <a:pPr marL="0" indent="0">
              <a:buNone/>
            </a:pPr>
            <a:r>
              <a:rPr lang="en-US" sz="2300" b="1" dirty="0">
                <a:latin typeface="Times New Roman" panose="02020603050405020304" pitchFamily="18" charset="0"/>
                <a:cs typeface="Times New Roman" panose="02020603050405020304" pitchFamily="18" charset="0"/>
              </a:rPr>
              <a:t>1.Delayed Detection:</a:t>
            </a:r>
          </a:p>
          <a:p>
            <a:pPr marL="0" indent="0" algn="just">
              <a:buNone/>
            </a:pPr>
            <a:r>
              <a:rPr lang="en-US" sz="2300" dirty="0">
                <a:latin typeface="Times New Roman" panose="02020603050405020304" pitchFamily="18" charset="0"/>
                <a:cs typeface="Times New Roman" panose="02020603050405020304" pitchFamily="18" charset="0"/>
              </a:rPr>
              <a:t>Manual observation means that accidents are detected only after they have occurred. This can result in significant delays in alerting emergency services, leading to potentially worse outcomes for accident victims.</a:t>
            </a:r>
          </a:p>
          <a:p>
            <a:pPr marL="0" indent="0">
              <a:buNone/>
            </a:pPr>
            <a:r>
              <a:rPr lang="en-US" sz="2300" b="1" dirty="0">
                <a:latin typeface="Times New Roman" panose="02020603050405020304" pitchFamily="18" charset="0"/>
                <a:cs typeface="Times New Roman" panose="02020603050405020304" pitchFamily="18" charset="0"/>
              </a:rPr>
              <a:t>2.Limited Coverage: </a:t>
            </a:r>
          </a:p>
          <a:p>
            <a:pPr marL="0" indent="0" algn="just">
              <a:buNone/>
            </a:pPr>
            <a:r>
              <a:rPr lang="en-US" sz="2300" dirty="0">
                <a:latin typeface="Times New Roman" panose="02020603050405020304" pitchFamily="18" charset="0"/>
                <a:cs typeface="Times New Roman" panose="02020603050405020304" pitchFamily="18" charset="0"/>
              </a:rPr>
              <a:t>The system's effectiveness is limited to situations where there are passengers or witnesses present to observe and report accidents. It may not work in isolated or less-traveled areas where there are no witnesses.</a:t>
            </a:r>
          </a:p>
          <a:p>
            <a:pPr marL="0" indent="0">
              <a:buNone/>
            </a:pPr>
            <a:r>
              <a:rPr lang="en-US" sz="2300" b="1" dirty="0">
                <a:latin typeface="Times New Roman" panose="02020603050405020304" pitchFamily="18" charset="0"/>
                <a:cs typeface="Times New Roman" panose="02020603050405020304" pitchFamily="18" charset="0"/>
              </a:rPr>
              <a:t>3.Inefficient Resource Allocation: </a:t>
            </a:r>
          </a:p>
          <a:p>
            <a:pPr marL="0" indent="0" algn="just">
              <a:buNone/>
            </a:pPr>
            <a:r>
              <a:rPr lang="en-US" sz="2300" dirty="0">
                <a:latin typeface="Times New Roman" panose="02020603050405020304" pitchFamily="18" charset="0"/>
                <a:cs typeface="Times New Roman" panose="02020603050405020304" pitchFamily="18" charset="0"/>
              </a:rPr>
              <a:t>Without accurate and timely accident detection, resources like emergency responders, police, and medical services may not be efficiently allocated to the right locations.</a:t>
            </a:r>
          </a:p>
          <a:p>
            <a:pPr marL="0" indent="0">
              <a:buNone/>
            </a:pPr>
            <a:r>
              <a:rPr lang="en-US" sz="2300" b="1" dirty="0">
                <a:latin typeface="Times New Roman" panose="02020603050405020304" pitchFamily="18" charset="0"/>
                <a:cs typeface="Times New Roman" panose="02020603050405020304" pitchFamily="18" charset="0"/>
              </a:rPr>
              <a:t>4.Privacy and Ethical Concerns: </a:t>
            </a:r>
          </a:p>
          <a:p>
            <a:pPr marL="0" indent="0" algn="just">
              <a:buNone/>
            </a:pPr>
            <a:r>
              <a:rPr lang="en-US" sz="2300" dirty="0">
                <a:latin typeface="Times New Roman" panose="02020603050405020304" pitchFamily="18" charset="0"/>
                <a:cs typeface="Times New Roman" panose="02020603050405020304" pitchFamily="18" charset="0"/>
              </a:rPr>
              <a:t>Passengers observing accidents may inadvertently capture private and sensitive information, which can raise privacy and ethical concerns.</a:t>
            </a:r>
            <a:endParaRPr lang="en-US" sz="2300" b="1" dirty="0">
              <a:latin typeface="Times New Roman" panose="02020603050405020304" pitchFamily="18" charset="0"/>
              <a:cs typeface="Times New Roman" panose="02020603050405020304" pitchFamily="18" charset="0"/>
            </a:endParaRPr>
          </a:p>
          <a:p>
            <a:pPr marL="0" indent="0">
              <a:buNone/>
            </a:pPr>
            <a:r>
              <a:rPr lang="en-US" sz="2300" b="1" dirty="0">
                <a:latin typeface="Times New Roman" panose="02020603050405020304" pitchFamily="18" charset="0"/>
                <a:cs typeface="Times New Roman" panose="02020603050405020304" pitchFamily="18" charset="0"/>
              </a:rPr>
              <a:t>5.Lack of Data for Analysis:</a:t>
            </a:r>
          </a:p>
          <a:p>
            <a:pPr marL="0" indent="0" algn="just">
              <a:buNone/>
            </a:pPr>
            <a:r>
              <a:rPr lang="en-US" sz="2300" dirty="0">
                <a:latin typeface="Times New Roman" panose="02020603050405020304" pitchFamily="18" charset="0"/>
                <a:cs typeface="Times New Roman" panose="02020603050405020304" pitchFamily="18" charset="0"/>
              </a:rPr>
              <a:t>Manual observation does not provide a systematic and consistent data source for analyzing accident patterns and improving road safety.</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1500" dirty="0">
              <a:latin typeface="Times New Roman" panose="02020603050405020304" pitchFamily="18" charset="0"/>
              <a:cs typeface="Times New Roman" panose="02020603050405020304" pitchFamily="18" charset="0"/>
            </a:endParaRPr>
          </a:p>
          <a:p>
            <a:pPr marL="0" indent="0">
              <a:buNone/>
            </a:pPr>
            <a:endParaRPr lang="en-US" sz="15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45365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521-B694-5015-9E9E-200F5F2DE938}"/>
              </a:ext>
            </a:extLst>
          </p:cNvPr>
          <p:cNvSpPr>
            <a:spLocks noGrp="1"/>
          </p:cNvSpPr>
          <p:nvPr>
            <p:ph type="title"/>
          </p:nvPr>
        </p:nvSpPr>
        <p:spPr>
          <a:xfrm>
            <a:off x="2589211" y="625169"/>
            <a:ext cx="8915399" cy="643217"/>
          </a:xfrm>
        </p:spPr>
        <p:txBody>
          <a:bodyPr>
            <a:normAutofit/>
          </a:bodyPr>
          <a:lstStyle/>
          <a:p>
            <a:r>
              <a:rPr lang="en-US" sz="3200" b="1" dirty="0">
                <a:latin typeface="Times New Roman" pitchFamily="18" charset="0"/>
                <a:cs typeface="Times New Roman" pitchFamily="18" charset="0"/>
              </a:rPr>
              <a:t>Proposed System:</a:t>
            </a:r>
            <a:endParaRPr lang="en-IN" sz="3200" dirty="0"/>
          </a:p>
        </p:txBody>
      </p:sp>
      <p:sp>
        <p:nvSpPr>
          <p:cNvPr id="3" name="Content Placeholder 2">
            <a:extLst>
              <a:ext uri="{FF2B5EF4-FFF2-40B4-BE49-F238E27FC236}">
                <a16:creationId xmlns:a16="http://schemas.microsoft.com/office/drawing/2014/main" id="{D18263D2-0452-B925-1C95-3BA8A45B4091}"/>
              </a:ext>
            </a:extLst>
          </p:cNvPr>
          <p:cNvSpPr>
            <a:spLocks noGrp="1"/>
          </p:cNvSpPr>
          <p:nvPr>
            <p:ph idx="1"/>
          </p:nvPr>
        </p:nvSpPr>
        <p:spPr>
          <a:xfrm>
            <a:off x="2589212" y="1540189"/>
            <a:ext cx="8915400" cy="3777622"/>
          </a:xfrm>
        </p:spPr>
        <p:txBody>
          <a:bodyPr>
            <a:normAutofit/>
          </a:bodyPr>
          <a:lstStyle/>
          <a:p>
            <a:pPr marL="171450" indent="-171450" algn="just">
              <a:buFont typeface="Arial" pitchFamily="34" charset="0"/>
              <a:buChar char="•"/>
            </a:pPr>
            <a:r>
              <a:rPr lang="en-US" dirty="0">
                <a:latin typeface="Times New Roman" pitchFamily="18" charset="0"/>
                <a:cs typeface="Times New Roman" pitchFamily="18" charset="0"/>
              </a:rPr>
              <a:t>Implement a robust object detection model to identify vehicles, pedestrians, and other relevant objects in the CCTV footage.</a:t>
            </a:r>
          </a:p>
          <a:p>
            <a:pPr marL="171450" indent="-171450" algn="just">
              <a:buFont typeface="Arial" pitchFamily="34" charset="0"/>
              <a:buChar char="•"/>
            </a:pPr>
            <a:r>
              <a:rPr lang="en-US" dirty="0">
                <a:latin typeface="Times New Roman" pitchFamily="18" charset="0"/>
                <a:cs typeface="Times New Roman" pitchFamily="18" charset="0"/>
              </a:rPr>
              <a:t>Train a classifier to differentiate between normal and accident scenes based on visual cues. Use a labeled dataset to teach the system what constitutes an accident.</a:t>
            </a:r>
          </a:p>
          <a:p>
            <a:pPr marL="171450" indent="-171450" algn="just">
              <a:buFont typeface="Arial" pitchFamily="34" charset="0"/>
              <a:buChar char="•"/>
            </a:pPr>
            <a:r>
              <a:rPr lang="en-US" dirty="0">
                <a:latin typeface="Times New Roman" pitchFamily="18" charset="0"/>
                <a:cs typeface="Times New Roman" pitchFamily="18" charset="0"/>
              </a:rPr>
              <a:t>Implement a system for continuous monitoring and maintenance to address any performance degradation or system drift over time. </a:t>
            </a:r>
          </a:p>
          <a:p>
            <a:pPr marL="171450" indent="-171450" algn="just">
              <a:buFont typeface="Arial" pitchFamily="34" charset="0"/>
              <a:buChar char="•"/>
            </a:pPr>
            <a:r>
              <a:rPr lang="en-US" dirty="0">
                <a:latin typeface="Times New Roman" pitchFamily="18" charset="0"/>
                <a:cs typeface="Times New Roman" pitchFamily="18" charset="0"/>
              </a:rPr>
              <a:t>You can implement your system in a cost-effective manner considering infrastructure, model development, training and maintenance .</a:t>
            </a:r>
          </a:p>
          <a:p>
            <a:pPr marL="171450" indent="-171450" algn="just">
              <a:buFont typeface="Arial" pitchFamily="34" charset="0"/>
              <a:buChar char="•"/>
            </a:pPr>
            <a:r>
              <a:rPr lang="en-US" dirty="0">
                <a:latin typeface="Times New Roman" pitchFamily="18" charset="0"/>
                <a:cs typeface="Times New Roman" pitchFamily="18" charset="0"/>
              </a:rPr>
              <a:t>Utilize motion analysis techniques to identify sudden and abnormal movements in the video frames, which might indicate a potential accident.</a:t>
            </a:r>
          </a:p>
          <a:p>
            <a:endParaRPr lang="en-IN" dirty="0"/>
          </a:p>
        </p:txBody>
      </p:sp>
    </p:spTree>
    <p:extLst>
      <p:ext uri="{BB962C8B-B14F-4D97-AF65-F5344CB8AC3E}">
        <p14:creationId xmlns:p14="http://schemas.microsoft.com/office/powerpoint/2010/main" val="1624183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C2BB-6CCB-1B13-5A69-CF388ACBF369}"/>
              </a:ext>
            </a:extLst>
          </p:cNvPr>
          <p:cNvSpPr>
            <a:spLocks noGrp="1"/>
          </p:cNvSpPr>
          <p:nvPr>
            <p:ph type="title"/>
          </p:nvPr>
        </p:nvSpPr>
        <p:spPr>
          <a:xfrm>
            <a:off x="2592925" y="624110"/>
            <a:ext cx="8911687" cy="872996"/>
          </a:xfrm>
        </p:spPr>
        <p:txBody>
          <a:bodyPr>
            <a:normAutofit/>
          </a:bodyPr>
          <a:lstStyle/>
          <a:p>
            <a:r>
              <a:rPr lang="en-IN" sz="3200" b="1" dirty="0">
                <a:latin typeface="Times New Roman" panose="02020603050405020304" pitchFamily="18" charset="0"/>
                <a:cs typeface="Times New Roman" panose="02020603050405020304" pitchFamily="18" charset="0"/>
              </a:rPr>
              <a:t>Problem Statement </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5B34C2-7BC5-59DD-1D18-2D50373EF84F}"/>
              </a:ext>
            </a:extLst>
          </p:cNvPr>
          <p:cNvSpPr>
            <a:spLocks noGrp="1"/>
          </p:cNvSpPr>
          <p:nvPr>
            <p:ph idx="1"/>
          </p:nvPr>
        </p:nvSpPr>
        <p:spPr>
          <a:xfrm>
            <a:off x="2589212" y="1497106"/>
            <a:ext cx="8915400" cy="4736784"/>
          </a:xfrm>
        </p:spPr>
        <p:txBody>
          <a:bodyPr>
            <a:normAutofit/>
          </a:bodyPr>
          <a:lstStyle/>
          <a:p>
            <a:r>
              <a:rPr lang="en-US" dirty="0">
                <a:latin typeface="Times New Roman" panose="02020603050405020304" pitchFamily="18" charset="0"/>
                <a:cs typeface="Times New Roman" panose="02020603050405020304" pitchFamily="18" charset="0"/>
              </a:rPr>
              <a:t>Develop a Convolutional Neural Network (CNN) model for real-time vehicle crash detection.</a:t>
            </a:r>
          </a:p>
          <a:p>
            <a:r>
              <a:rPr lang="en-US" dirty="0">
                <a:latin typeface="Times New Roman" panose="02020603050405020304" pitchFamily="18" charset="0"/>
                <a:cs typeface="Times New Roman" panose="02020603050405020304" pitchFamily="18" charset="0"/>
              </a:rPr>
              <a:t>Implement an efficient image processing pipeline to preprocess and augment crash-related datasets for CNN training.</a:t>
            </a:r>
          </a:p>
          <a:p>
            <a:r>
              <a:rPr lang="en-US" dirty="0">
                <a:latin typeface="Times New Roman" panose="02020603050405020304" pitchFamily="18" charset="0"/>
                <a:cs typeface="Times New Roman" panose="02020603050405020304" pitchFamily="18" charset="0"/>
              </a:rPr>
              <a:t>Investigate and optimize CNN architecture parameters to enhance the model's accuracy in identifying different types of vehicle crashes.</a:t>
            </a:r>
          </a:p>
          <a:p>
            <a:r>
              <a:rPr lang="en-US" dirty="0">
                <a:latin typeface="Times New Roman" panose="02020603050405020304" pitchFamily="18" charset="0"/>
                <a:cs typeface="Times New Roman" panose="02020603050405020304" pitchFamily="18" charset="0"/>
              </a:rPr>
              <a:t>Investigate methods for continuous learning and adaptation of the CNN model to evolving patterns in vehicle crash scenarios.</a:t>
            </a:r>
          </a:p>
          <a:p>
            <a:r>
              <a:rPr lang="en-US" dirty="0">
                <a:latin typeface="Times New Roman" panose="02020603050405020304" pitchFamily="18" charset="0"/>
                <a:cs typeface="Times New Roman" panose="02020603050405020304" pitchFamily="18" charset="0"/>
              </a:rPr>
              <a:t> Consider ethical implications and privacy concerns associated with deploying a vehicle crash detection system based on CNN technology.</a:t>
            </a:r>
            <a:endParaRPr lang="en-IN"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IN" sz="2800" dirty="0"/>
          </a:p>
          <a:p>
            <a:endParaRPr lang="en-IN" dirty="0"/>
          </a:p>
        </p:txBody>
      </p:sp>
    </p:spTree>
    <p:extLst>
      <p:ext uri="{BB962C8B-B14F-4D97-AF65-F5344CB8AC3E}">
        <p14:creationId xmlns:p14="http://schemas.microsoft.com/office/powerpoint/2010/main" val="24413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5C09-74CD-E82E-0B92-6CF62761D59B}"/>
              </a:ext>
            </a:extLst>
          </p:cNvPr>
          <p:cNvSpPr>
            <a:spLocks noGrp="1"/>
          </p:cNvSpPr>
          <p:nvPr>
            <p:ph type="title"/>
          </p:nvPr>
        </p:nvSpPr>
        <p:spPr>
          <a:xfrm>
            <a:off x="2592925" y="624110"/>
            <a:ext cx="8911687" cy="916079"/>
          </a:xfrm>
        </p:spPr>
        <p:txBody>
          <a:bodyPr>
            <a:normAutofit/>
          </a:bodyPr>
          <a:lstStyle/>
          <a:p>
            <a:r>
              <a:rPr lang="en-IN" sz="3200" b="1" dirty="0">
                <a:latin typeface="Times New Roman" panose="02020603050405020304" pitchFamily="18" charset="0"/>
                <a:cs typeface="Times New Roman" panose="02020603050405020304" pitchFamily="18" charset="0"/>
              </a:rPr>
              <a:t>Modules</a:t>
            </a:r>
          </a:p>
        </p:txBody>
      </p:sp>
      <p:sp>
        <p:nvSpPr>
          <p:cNvPr id="3" name="Content Placeholder 2">
            <a:extLst>
              <a:ext uri="{FF2B5EF4-FFF2-40B4-BE49-F238E27FC236}">
                <a16:creationId xmlns:a16="http://schemas.microsoft.com/office/drawing/2014/main" id="{D5D43C96-9149-2B71-9813-50CA56011A0E}"/>
              </a:ext>
            </a:extLst>
          </p:cNvPr>
          <p:cNvSpPr>
            <a:spLocks noGrp="1"/>
          </p:cNvSpPr>
          <p:nvPr>
            <p:ph idx="1"/>
          </p:nvPr>
        </p:nvSpPr>
        <p:spPr>
          <a:xfrm>
            <a:off x="2592925" y="1540189"/>
            <a:ext cx="8915400" cy="3777622"/>
          </a:xfrm>
        </p:spPr>
        <p:txBody>
          <a:bodyPr>
            <a:normAutofit fontScale="70000" lnSpcReduction="20000"/>
          </a:bodyPr>
          <a:lstStyle/>
          <a:p>
            <a:pPr>
              <a:lnSpc>
                <a:spcPct val="250000"/>
              </a:lnSpc>
            </a:pPr>
            <a:r>
              <a:rPr lang="en-US" sz="2600" dirty="0">
                <a:latin typeface="Times New Roman" panose="02020603050405020304" pitchFamily="18" charset="0"/>
                <a:cs typeface="Times New Roman" panose="02020603050405020304" pitchFamily="18" charset="0"/>
              </a:rPr>
              <a:t>1.Data Loading and Preprocessing Module</a:t>
            </a:r>
            <a:endParaRPr lang="en-IN" sz="2600" dirty="0">
              <a:latin typeface="Times New Roman" panose="02020603050405020304" pitchFamily="18" charset="0"/>
              <a:cs typeface="Times New Roman" panose="02020603050405020304" pitchFamily="18" charset="0"/>
            </a:endParaRPr>
          </a:p>
          <a:p>
            <a:pPr>
              <a:lnSpc>
                <a:spcPct val="250000"/>
              </a:lnSpc>
            </a:pPr>
            <a:r>
              <a:rPr lang="en-IN" sz="2600" dirty="0">
                <a:latin typeface="Times New Roman" panose="02020603050405020304" pitchFamily="18" charset="0"/>
                <a:cs typeface="Times New Roman" panose="02020603050405020304" pitchFamily="18" charset="0"/>
              </a:rPr>
              <a:t>2.Model Building Module </a:t>
            </a:r>
          </a:p>
          <a:p>
            <a:pPr>
              <a:lnSpc>
                <a:spcPct val="250000"/>
              </a:lnSpc>
            </a:pPr>
            <a:r>
              <a:rPr lang="en-IN" sz="2600" dirty="0">
                <a:latin typeface="Times New Roman" panose="02020603050405020304" pitchFamily="18" charset="0"/>
                <a:cs typeface="Times New Roman" panose="02020603050405020304" pitchFamily="18" charset="0"/>
              </a:rPr>
              <a:t>3.Training Module</a:t>
            </a:r>
          </a:p>
          <a:p>
            <a:pPr>
              <a:lnSpc>
                <a:spcPct val="250000"/>
              </a:lnSpc>
            </a:pPr>
            <a:r>
              <a:rPr lang="en-IN" sz="2600" dirty="0">
                <a:latin typeface="Times New Roman" panose="02020603050405020304" pitchFamily="18" charset="0"/>
                <a:cs typeface="Times New Roman" panose="02020603050405020304" pitchFamily="18" charset="0"/>
              </a:rPr>
              <a:t>4.Visualization Module</a:t>
            </a:r>
          </a:p>
          <a:p>
            <a:pPr>
              <a:lnSpc>
                <a:spcPct val="250000"/>
              </a:lnSpc>
            </a:pPr>
            <a:r>
              <a:rPr lang="en-IN" sz="2600" dirty="0">
                <a:latin typeface="Times New Roman" panose="02020603050405020304" pitchFamily="18" charset="0"/>
                <a:cs typeface="Times New Roman" panose="02020603050405020304" pitchFamily="18" charset="0"/>
              </a:rPr>
              <a:t>5.Prediction Module</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49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6861" y="667727"/>
            <a:ext cx="8686245"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System Architecture</a:t>
            </a:r>
            <a:endParaRPr lang="en-IN" sz="3200" dirty="0"/>
          </a:p>
        </p:txBody>
      </p:sp>
      <p:pic>
        <p:nvPicPr>
          <p:cNvPr id="3" name="Picture 2">
            <a:extLst>
              <a:ext uri="{FF2B5EF4-FFF2-40B4-BE49-F238E27FC236}">
                <a16:creationId xmlns:a16="http://schemas.microsoft.com/office/drawing/2014/main" id="{53A17E12-3D37-6F1C-1245-7915A581B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825" y="1571624"/>
            <a:ext cx="8286750" cy="5076825"/>
          </a:xfrm>
          <a:prstGeom prst="rect">
            <a:avLst/>
          </a:prstGeom>
        </p:spPr>
      </p:pic>
    </p:spTree>
    <p:extLst>
      <p:ext uri="{BB962C8B-B14F-4D97-AF65-F5344CB8AC3E}">
        <p14:creationId xmlns:p14="http://schemas.microsoft.com/office/powerpoint/2010/main" val="331844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ctivity diagram for vehicle detection"/>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2618476" y="671306"/>
            <a:ext cx="6650248"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Sequence Diagram</a:t>
            </a:r>
          </a:p>
        </p:txBody>
      </p:sp>
      <p:pic>
        <p:nvPicPr>
          <p:cNvPr id="4" name="Picture 3">
            <a:extLst>
              <a:ext uri="{FF2B5EF4-FFF2-40B4-BE49-F238E27FC236}">
                <a16:creationId xmlns:a16="http://schemas.microsoft.com/office/drawing/2014/main" id="{C0084316-22D9-851E-CB3D-2F012BF27C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8772" y="1870710"/>
            <a:ext cx="6650247" cy="4023596"/>
          </a:xfrm>
          <a:prstGeom prst="rect">
            <a:avLst/>
          </a:prstGeom>
          <a:noFill/>
          <a:ln>
            <a:noFill/>
          </a:ln>
        </p:spPr>
      </p:pic>
    </p:spTree>
    <p:extLst>
      <p:ext uri="{BB962C8B-B14F-4D97-AF65-F5344CB8AC3E}">
        <p14:creationId xmlns:p14="http://schemas.microsoft.com/office/powerpoint/2010/main" val="41372246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492</TotalTime>
  <Words>1168</Words>
  <Application>Microsoft Office PowerPoint</Application>
  <PresentationFormat>Widescreen</PresentationFormat>
  <Paragraphs>94</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Century Gothic</vt:lpstr>
      <vt:lpstr>Monotype Corsiva</vt:lpstr>
      <vt:lpstr>Times New Roman</vt:lpstr>
      <vt:lpstr>Wingdings</vt:lpstr>
      <vt:lpstr>Wingdings 3</vt:lpstr>
      <vt:lpstr>Wisp</vt:lpstr>
      <vt:lpstr>  SIR C R REDDY COLLEGE OF  ENGINEERING  DEPARTMENT OF COMPUTER SCIENCE AND ENGINEERING             </vt:lpstr>
      <vt:lpstr>Abstract</vt:lpstr>
      <vt:lpstr>Literature survey</vt:lpstr>
      <vt:lpstr>Problems in Existing System</vt:lpstr>
      <vt:lpstr>Proposed System:</vt:lpstr>
      <vt:lpstr>Problem Statement </vt:lpstr>
      <vt:lpstr>Modules</vt:lpstr>
      <vt:lpstr>PowerPoint Presentation</vt:lpstr>
      <vt:lpstr>PowerPoint Presentation</vt:lpstr>
      <vt:lpstr>PowerPoint Presentation</vt:lpstr>
      <vt:lpstr>PowerPoint Presentation</vt:lpstr>
      <vt:lpstr>Algorithms</vt:lpstr>
      <vt:lpstr>PowerPoint Presentation</vt:lpstr>
      <vt:lpstr>MobileNetv2:</vt:lpstr>
      <vt:lpstr>Implementation :</vt:lpstr>
      <vt:lpstr>PowerPoint Presentation</vt:lpstr>
      <vt:lpstr>PowerPoint Presentation</vt:lpstr>
      <vt:lpstr>PowerPoint Presentation</vt:lpstr>
      <vt:lpstr>Input :</vt:lpstr>
      <vt:lpstr>Output :</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 C R REDDY COLLEGE OF  ENGINEERING  DEPARTMENT OF COMPUTER SCIENCE AND ENGINEERING</dc:title>
  <dc:creator>lasyapriya chirravuri</dc:creator>
  <cp:lastModifiedBy>CHINA SIVA SATYAM</cp:lastModifiedBy>
  <cp:revision>14</cp:revision>
  <dcterms:created xsi:type="dcterms:W3CDTF">2024-02-07T04:44:41Z</dcterms:created>
  <dcterms:modified xsi:type="dcterms:W3CDTF">2024-05-16T06:43:23Z</dcterms:modified>
</cp:coreProperties>
</file>